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Montserrat"/>
      <p:regular r:id="rId13"/>
      <p:bold r:id="rId14"/>
      <p:italic r:id="rId15"/>
      <p:boldItalic r:id="rId16"/>
    </p:embeddedFont>
    <p:embeddedFont>
      <p:font typeface="La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Montserrat-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ontserrat-italic.fntdata"/><Relationship Id="rId14" Type="http://schemas.openxmlformats.org/officeDocument/2006/relationships/font" Target="fonts/Montserrat-bold.fntdata"/><Relationship Id="rId17" Type="http://schemas.openxmlformats.org/officeDocument/2006/relationships/font" Target="fonts/Lato-regular.fntdata"/><Relationship Id="rId16" Type="http://schemas.openxmlformats.org/officeDocument/2006/relationships/font" Target="fonts/Montserrat-boldItalic.fntdata"/><Relationship Id="rId5" Type="http://schemas.openxmlformats.org/officeDocument/2006/relationships/notesMaster" Target="notesMasters/notesMaster1.xml"/><Relationship Id="rId19" Type="http://schemas.openxmlformats.org/officeDocument/2006/relationships/font" Target="fonts/Lato-italic.fntdata"/><Relationship Id="rId6" Type="http://schemas.openxmlformats.org/officeDocument/2006/relationships/slide" Target="slides/slide1.xml"/><Relationship Id="rId18" Type="http://schemas.openxmlformats.org/officeDocument/2006/relationships/font" Target="fonts/Lato-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28b88e74705_0_2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28b88e74705_0_2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28b88e74705_0_2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28b88e74705_0_2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28b88e74705_0_2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28b88e74705_0_2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8b88e74705_0_2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28b88e74705_0_2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26a7fab7b62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26a7fab7b62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28b88e74705_0_2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28b88e74705_0_2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hampergifts.co.uk/wine-gift-hampers.cf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3464625" y="1394850"/>
            <a:ext cx="5505300" cy="2510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sz="4222">
                <a:latin typeface="Calibri"/>
                <a:ea typeface="Calibri"/>
                <a:cs typeface="Calibri"/>
                <a:sym typeface="Calibri"/>
              </a:rPr>
              <a:t>Ultimate Guide To Wine And Food Gift Hamper</a:t>
            </a:r>
            <a:endParaRPr b="1" sz="4222">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sz="3000">
                <a:latin typeface="Calibri"/>
                <a:ea typeface="Calibri"/>
                <a:cs typeface="Calibri"/>
                <a:sym typeface="Calibri"/>
              </a:rPr>
              <a:t>Red Wine &amp; Food Pairing</a:t>
            </a:r>
            <a:endParaRPr b="1" sz="3000">
              <a:latin typeface="Calibri"/>
              <a:ea typeface="Calibri"/>
              <a:cs typeface="Calibri"/>
              <a:sym typeface="Calibri"/>
            </a:endParaRPr>
          </a:p>
        </p:txBody>
      </p:sp>
      <p:sp>
        <p:nvSpPr>
          <p:cNvPr id="140" name="Google Shape;140;p14"/>
          <p:cNvSpPr txBox="1"/>
          <p:nvPr>
            <p:ph idx="1" type="body"/>
          </p:nvPr>
        </p:nvSpPr>
        <p:spPr>
          <a:xfrm>
            <a:off x="1140850" y="1552375"/>
            <a:ext cx="7038900" cy="29112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lang="en-GB" sz="2000">
                <a:latin typeface="Calibri"/>
                <a:ea typeface="Calibri"/>
                <a:cs typeface="Calibri"/>
                <a:sym typeface="Calibri"/>
              </a:rPr>
              <a:t>Red wine is produced from dark-colored grapes, the color comes from the grape skin, which is left in contact with the juice during fermentation. Thanks to the tannin content of red wine, which contributes to the wine's structure and complexity. Grapes fermented with the red grape skin intact produce red wine. The aroma ranges from flowery to fruity and earthy to spicy.</a:t>
            </a:r>
            <a:endParaRPr sz="2000">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15"/>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Calibri"/>
                <a:ea typeface="Calibri"/>
                <a:cs typeface="Calibri"/>
                <a:sym typeface="Calibri"/>
              </a:rPr>
              <a:t>White Wine &amp; Food Pairing</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p:txBody>
      </p:sp>
      <p:sp>
        <p:nvSpPr>
          <p:cNvPr id="146" name="Google Shape;146;p15"/>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lang="en-GB" sz="2000">
                <a:latin typeface="Calibri"/>
                <a:ea typeface="Calibri"/>
                <a:cs typeface="Calibri"/>
                <a:sym typeface="Calibri"/>
              </a:rPr>
              <a:t>Where red wine has the participation of tannins, white wine’s character hinges on acidity, that’s why white wine is described as "crisp and delicate." White wines have the presence of tannins, too, just in small portions. These are made from green or yellowish-colored grapes or from red grapes with zero skin contact. </a:t>
            </a:r>
            <a:endParaRPr sz="2000">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16"/>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GB" sz="3300">
                <a:latin typeface="Calibri"/>
                <a:ea typeface="Calibri"/>
                <a:cs typeface="Calibri"/>
                <a:sym typeface="Calibri"/>
              </a:rPr>
              <a:t>Sparkling Wine &amp; Food Pairing</a:t>
            </a:r>
            <a:endParaRPr b="1" sz="3300">
              <a:latin typeface="Calibri"/>
              <a:ea typeface="Calibri"/>
              <a:cs typeface="Calibri"/>
              <a:sym typeface="Calibri"/>
            </a:endParaRPr>
          </a:p>
          <a:p>
            <a:pPr indent="0" lvl="0" marL="0" rtl="0" algn="l">
              <a:spcBef>
                <a:spcPts val="0"/>
              </a:spcBef>
              <a:spcAft>
                <a:spcPts val="0"/>
              </a:spcAft>
              <a:buNone/>
            </a:pPr>
            <a:r>
              <a:t/>
            </a:r>
            <a:endParaRPr b="1" sz="3300">
              <a:latin typeface="Calibri"/>
              <a:ea typeface="Calibri"/>
              <a:cs typeface="Calibri"/>
              <a:sym typeface="Calibri"/>
            </a:endParaRPr>
          </a:p>
          <a:p>
            <a:pPr indent="0" lvl="0" marL="0" rtl="0" algn="l">
              <a:spcBef>
                <a:spcPts val="0"/>
              </a:spcBef>
              <a:spcAft>
                <a:spcPts val="0"/>
              </a:spcAft>
              <a:buNone/>
            </a:pPr>
            <a:r>
              <a:t/>
            </a:r>
            <a:endParaRPr b="1" sz="3300">
              <a:latin typeface="Calibri"/>
              <a:ea typeface="Calibri"/>
              <a:cs typeface="Calibri"/>
              <a:sym typeface="Calibri"/>
            </a:endParaRPr>
          </a:p>
        </p:txBody>
      </p:sp>
      <p:sp>
        <p:nvSpPr>
          <p:cNvPr id="152" name="Google Shape;152;p16"/>
          <p:cNvSpPr txBox="1"/>
          <p:nvPr>
            <p:ph idx="1" type="body"/>
          </p:nvPr>
        </p:nvSpPr>
        <p:spPr>
          <a:xfrm>
            <a:off x="1349725" y="1563275"/>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sz="2000">
                <a:latin typeface="Calibri"/>
                <a:ea typeface="Calibri"/>
                <a:cs typeface="Calibri"/>
                <a:sym typeface="Calibri"/>
              </a:rPr>
              <a:t>These wines are known for their effervescence, which comes from the presence of carbon dioxide bubbles. Sparkling wine is made from different kinds of white and red grapes. It sparkles because of the significant carbonation achieved either from the injection of carbon dioxide after fermentation or via natural fermentation processes like the traditional method used in Champagne making. </a:t>
            </a:r>
            <a:endParaRPr sz="2000">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17"/>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Calibri"/>
                <a:ea typeface="Calibri"/>
                <a:cs typeface="Calibri"/>
                <a:sym typeface="Calibri"/>
              </a:rPr>
              <a:t>Rosé Wines &amp; Food Pairing</a:t>
            </a:r>
            <a:endParaRPr b="1" sz="3000">
              <a:latin typeface="Calibri"/>
              <a:ea typeface="Calibri"/>
              <a:cs typeface="Calibri"/>
              <a:sym typeface="Calibri"/>
            </a:endParaRPr>
          </a:p>
        </p:txBody>
      </p:sp>
      <p:sp>
        <p:nvSpPr>
          <p:cNvPr id="158" name="Google Shape;158;p17"/>
          <p:cNvSpPr txBox="1"/>
          <p:nvPr>
            <p:ph idx="1" type="body"/>
          </p:nvPr>
        </p:nvSpPr>
        <p:spPr>
          <a:xfrm>
            <a:off x="1297500" y="1510325"/>
            <a:ext cx="7038900" cy="29112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lang="en-GB" sz="2000">
                <a:latin typeface="Calibri"/>
                <a:ea typeface="Calibri"/>
                <a:cs typeface="Calibri"/>
                <a:sym typeface="Calibri"/>
              </a:rPr>
              <a:t>This type of wine is also called blush wine, because of its pink color. Think of Rosé as red wine's softer and less fuller body sibling. That has something to do with its relatively low tannin, made possible by the shorter duration of red grape skin infusion in the fermentation process. </a:t>
            </a:r>
            <a:endParaRPr sz="2000">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18"/>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Calibri"/>
                <a:ea typeface="Calibri"/>
                <a:cs typeface="Calibri"/>
                <a:sym typeface="Calibri"/>
              </a:rPr>
              <a:t>Fortified Wines &amp; Food Pairing</a:t>
            </a:r>
            <a:endParaRPr b="1" sz="3000">
              <a:latin typeface="Calibri"/>
              <a:ea typeface="Calibri"/>
              <a:cs typeface="Calibri"/>
              <a:sym typeface="Calibri"/>
            </a:endParaRPr>
          </a:p>
        </p:txBody>
      </p:sp>
      <p:sp>
        <p:nvSpPr>
          <p:cNvPr id="164" name="Google Shape;164;p18"/>
          <p:cNvSpPr txBox="1"/>
          <p:nvPr>
            <p:ph idx="1" type="body"/>
          </p:nvPr>
        </p:nvSpPr>
        <p:spPr>
          <a:xfrm>
            <a:off x="1297500" y="1613375"/>
            <a:ext cx="7038900" cy="29112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lang="en-GB" sz="2000">
                <a:latin typeface="Calibri"/>
                <a:ea typeface="Calibri"/>
                <a:cs typeface="Calibri"/>
                <a:sym typeface="Calibri"/>
              </a:rPr>
              <a:t>Fortified varieties of wines are made by adding distilled spirits, such as brandy, to wine either during fermentation or after the fermentation. The process of spirit addition increases the alcohol content and enhances the shelf life of wines. This step of adding spirits to wine is called fortification. </a:t>
            </a:r>
            <a:endParaRPr sz="2000">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19"/>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GB" sz="3000">
                <a:latin typeface="Calibri"/>
                <a:ea typeface="Calibri"/>
                <a:cs typeface="Calibri"/>
                <a:sym typeface="Calibri"/>
              </a:rPr>
              <a:t>Thank You</a:t>
            </a:r>
            <a:endParaRPr b="1" sz="3000">
              <a:latin typeface="Calibri"/>
              <a:ea typeface="Calibri"/>
              <a:cs typeface="Calibri"/>
              <a:sym typeface="Calibri"/>
            </a:endParaRPr>
          </a:p>
        </p:txBody>
      </p:sp>
      <p:sp>
        <p:nvSpPr>
          <p:cNvPr id="170" name="Google Shape;170;p19"/>
          <p:cNvSpPr txBox="1"/>
          <p:nvPr>
            <p:ph idx="1" type="body"/>
          </p:nvPr>
        </p:nvSpPr>
        <p:spPr>
          <a:xfrm>
            <a:off x="1297500" y="15936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2100">
                <a:latin typeface="Calibri"/>
                <a:ea typeface="Calibri"/>
                <a:cs typeface="Calibri"/>
                <a:sym typeface="Calibri"/>
              </a:rPr>
              <a:t>Website:</a:t>
            </a:r>
            <a:r>
              <a:rPr lang="en-GB" sz="1800">
                <a:latin typeface="Calibri"/>
                <a:ea typeface="Calibri"/>
                <a:cs typeface="Calibri"/>
                <a:sym typeface="Calibri"/>
              </a:rPr>
              <a:t> </a:t>
            </a:r>
            <a:r>
              <a:rPr lang="en-GB" sz="1200">
                <a:solidFill>
                  <a:schemeClr val="hlink"/>
                </a:solidFill>
                <a:uFill>
                  <a:noFill/>
                </a:uFill>
                <a:latin typeface="Arial"/>
                <a:ea typeface="Arial"/>
                <a:cs typeface="Arial"/>
                <a:sym typeface="Arial"/>
                <a:hlinkClick r:id="rId3"/>
              </a:rPr>
              <a:t>https://www.hampergifts.co.uk/wine-gift-hampers.cfm</a:t>
            </a:r>
            <a:endParaRPr sz="1600">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